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89" r:id="rId1"/>
  </p:sldMasterIdLst>
  <p:notesMasterIdLst>
    <p:notesMasterId r:id="rId23"/>
  </p:notesMasterIdLst>
  <p:sldIdLst>
    <p:sldId id="256" r:id="rId2"/>
    <p:sldId id="257" r:id="rId3"/>
    <p:sldId id="262" r:id="rId4"/>
    <p:sldId id="260" r:id="rId5"/>
    <p:sldId id="263" r:id="rId6"/>
    <p:sldId id="259" r:id="rId7"/>
    <p:sldId id="265" r:id="rId8"/>
    <p:sldId id="258" r:id="rId9"/>
    <p:sldId id="264" r:id="rId10"/>
    <p:sldId id="261" r:id="rId11"/>
    <p:sldId id="266" r:id="rId12"/>
    <p:sldId id="269" r:id="rId13"/>
    <p:sldId id="267" r:id="rId14"/>
    <p:sldId id="268" r:id="rId15"/>
    <p:sldId id="270" r:id="rId16"/>
    <p:sldId id="271" r:id="rId17"/>
    <p:sldId id="275" r:id="rId18"/>
    <p:sldId id="276" r:id="rId19"/>
    <p:sldId id="277" r:id="rId20"/>
    <p:sldId id="274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>
        <p:scale>
          <a:sx n="100" d="100"/>
          <a:sy n="100" d="100"/>
        </p:scale>
        <p:origin x="-1024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B08BA-DDD1-6F4E-A5B8-EE39C9D732DC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2E2E7-854D-ED4E-B797-86BC2B8FD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2E2E7-854D-ED4E-B797-86BC2B8FD68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</a:lstStyle>
          <a:p>
            <a:pPr marL="0" algn="l" eaLnBrk="1" latinLnBrk="0" hangingPunct="1"/>
            <a:r>
              <a:rPr kumimoji="0" lang="en-GB" smtClean="0"/>
              <a:t>Click icon to add picture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GB" smtClean="0"/>
              <a:t>Click to edit Master text styles</a:t>
            </a:r>
          </a:p>
          <a:p>
            <a:pPr lvl="1" eaLnBrk="1" latinLnBrk="0" hangingPunct="1"/>
            <a:r>
              <a:rPr kumimoji="0" lang="en-GB" smtClean="0"/>
              <a:t>Second level</a:t>
            </a:r>
          </a:p>
          <a:p>
            <a:pPr lvl="2" eaLnBrk="1" latinLnBrk="0" hangingPunct="1"/>
            <a:r>
              <a:rPr kumimoji="0" lang="en-GB" smtClean="0"/>
              <a:t>Third level</a:t>
            </a:r>
          </a:p>
          <a:p>
            <a:pPr lvl="3" eaLnBrk="1" latinLnBrk="0" hangingPunct="1"/>
            <a:r>
              <a:rPr kumimoji="0" lang="en-GB" smtClean="0"/>
              <a:t>Fourth level</a:t>
            </a:r>
          </a:p>
          <a:p>
            <a:pPr lvl="4" eaLnBrk="1" latinLnBrk="0" hangingPunct="1"/>
            <a:r>
              <a:rPr kumimoji="0" lang="en-GB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</a:lstStyle>
          <a:p>
            <a:fld id="{78D10E21-B013-664E-B48F-3637F9A4006F}" type="datetimeFigureOut">
              <a:rPr lang="en-US" smtClean="0"/>
              <a:pPr/>
              <a:t>7/20/17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fld id="{D9F73766-E812-9C4E-94C3-5D97F649C5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685800"/>
            <a:ext cx="7406640" cy="2132076"/>
          </a:xfrm>
        </p:spPr>
        <p:txBody>
          <a:bodyPr>
            <a:normAutofit/>
          </a:bodyPr>
          <a:lstStyle/>
          <a:p>
            <a:r>
              <a:rPr lang="en-US" dirty="0" smtClean="0"/>
              <a:t>Temporal and Spatial Analyses of Street Crime in </a:t>
            </a:r>
            <a:r>
              <a:rPr lang="en-US" dirty="0" smtClean="0"/>
              <a:t>Inner London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781800" cy="175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by </a:t>
            </a:r>
            <a:r>
              <a:rPr lang="en-US" dirty="0" err="1" smtClean="0"/>
              <a:t>Blae</a:t>
            </a:r>
            <a:r>
              <a:rPr lang="en-US" dirty="0" smtClean="0"/>
              <a:t> Quayle</a:t>
            </a:r>
          </a:p>
          <a:p>
            <a:endParaRPr lang="en-US" dirty="0" smtClean="0"/>
          </a:p>
          <a:p>
            <a:r>
              <a:rPr lang="en-US" dirty="0" smtClean="0"/>
              <a:t>Springboard Foundations of Data Science</a:t>
            </a:r>
          </a:p>
          <a:p>
            <a:r>
              <a:rPr lang="en-US" dirty="0" smtClean="0"/>
              <a:t>April-June 2017</a:t>
            </a:r>
            <a:endParaRPr lang="en-US" dirty="0"/>
          </a:p>
        </p:txBody>
      </p:sp>
      <p:pic>
        <p:nvPicPr>
          <p:cNvPr id="4" name="Picture 3" descr="IMG_3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438400"/>
            <a:ext cx="5245100" cy="17319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Visualisation</a:t>
            </a:r>
            <a:r>
              <a:rPr lang="en-US" dirty="0" smtClean="0"/>
              <a:t> 1: </a:t>
            </a:r>
            <a:r>
              <a:rPr lang="en-US" sz="2400" dirty="0" err="1" smtClean="0"/>
              <a:t>geom_col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562088" y="434181"/>
            <a:ext cx="1371600" cy="6556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2011-2017</a:t>
            </a:r>
          </a:p>
          <a:p>
            <a:pPr algn="ctr"/>
            <a:r>
              <a:rPr lang="en-US" dirty="0" smtClean="0"/>
              <a:t>“Central”</a:t>
            </a:r>
            <a:endParaRPr lang="en-US" dirty="0"/>
          </a:p>
        </p:txBody>
      </p:sp>
      <p:pic>
        <p:nvPicPr>
          <p:cNvPr id="11" name="Picture 10" descr="annual.cr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17639"/>
            <a:ext cx="7696200" cy="44574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52600" y="5867400"/>
            <a:ext cx="6504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Decreasing since 2011, largest drop of 12% between 2012 and 2013</a:t>
            </a:r>
          </a:p>
          <a:p>
            <a:r>
              <a:rPr lang="en-US" dirty="0" smtClean="0"/>
              <a:t>Other crime, other theft and anti-social </a:t>
            </a:r>
            <a:r>
              <a:rPr lang="en-US" dirty="0" err="1" smtClean="0"/>
              <a:t>behaviour</a:t>
            </a:r>
            <a:r>
              <a:rPr lang="en-US" dirty="0" smtClean="0"/>
              <a:t> largest decrease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30480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Visualisation</a:t>
            </a:r>
            <a:r>
              <a:rPr lang="en-US" dirty="0" smtClean="0"/>
              <a:t> 2: </a:t>
            </a:r>
            <a:r>
              <a:rPr lang="en-US" sz="2400" dirty="0" err="1" smtClean="0"/>
              <a:t>geom_area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pic>
        <p:nvPicPr>
          <p:cNvPr id="6" name="Content Placeholder 5" descr="annual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263" b="-5263"/>
          <a:stretch>
            <a:fillRect/>
          </a:stretch>
        </p:blipFill>
        <p:spPr>
          <a:xfrm>
            <a:off x="1435608" y="1089819"/>
            <a:ext cx="7498080" cy="4800600"/>
          </a:xfrm>
        </p:spPr>
      </p:pic>
      <p:sp>
        <p:nvSpPr>
          <p:cNvPr id="4" name="Rectangle 3"/>
          <p:cNvSpPr/>
          <p:nvPr/>
        </p:nvSpPr>
        <p:spPr>
          <a:xfrm>
            <a:off x="7696200" y="434181"/>
            <a:ext cx="1371600" cy="6556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2011-2017</a:t>
            </a:r>
          </a:p>
          <a:p>
            <a:pPr algn="ctr"/>
            <a:r>
              <a:rPr lang="en-US" dirty="0" smtClean="0"/>
              <a:t>“Central”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5867400"/>
            <a:ext cx="6446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Identifying seasonal trends is difficult when all crimes are combined</a:t>
            </a:r>
          </a:p>
          <a:p>
            <a:r>
              <a:rPr lang="en-US" dirty="0" smtClean="0"/>
              <a:t>Anti-social </a:t>
            </a:r>
            <a:r>
              <a:rPr lang="en-US" dirty="0" err="1" smtClean="0"/>
              <a:t>behaviour</a:t>
            </a:r>
            <a:r>
              <a:rPr lang="en-US" dirty="0" smtClean="0"/>
              <a:t> appears to show peaks most summers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304800"/>
            <a:ext cx="749808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Visualisation</a:t>
            </a:r>
            <a:r>
              <a:rPr lang="en-US" dirty="0" smtClean="0"/>
              <a:t> 3: </a:t>
            </a:r>
            <a:r>
              <a:rPr lang="en-US" sz="2400" dirty="0" err="1" smtClean="0"/>
              <a:t>geom_line</a:t>
            </a:r>
            <a:r>
              <a:rPr lang="en-US" sz="2400" dirty="0" smtClean="0"/>
              <a:t>()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696200" y="434181"/>
            <a:ext cx="1371600" cy="6556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2011-2017</a:t>
            </a:r>
          </a:p>
          <a:p>
            <a:pPr algn="ctr"/>
            <a:r>
              <a:rPr lang="en-US" dirty="0" smtClean="0"/>
              <a:t>“Central”</a:t>
            </a:r>
            <a:endParaRPr lang="en-US" dirty="0"/>
          </a:p>
        </p:txBody>
      </p:sp>
      <p:pic>
        <p:nvPicPr>
          <p:cNvPr id="9" name="Content Placeholder 8" descr="asb.png"/>
          <p:cNvPicPr>
            <a:picLocks noGrp="1" noChangeAspect="1"/>
          </p:cNvPicPr>
          <p:nvPr>
            <p:ph idx="1"/>
          </p:nvPr>
        </p:nvPicPr>
        <p:blipFill>
          <a:blip r:embed="rId2"/>
          <a:srcRect t="-5263" b="-5263"/>
          <a:stretch>
            <a:fillRect/>
          </a:stretch>
        </p:blipFill>
        <p:spPr>
          <a:xfrm>
            <a:off x="1435608" y="1089819"/>
            <a:ext cx="7498080" cy="4800600"/>
          </a:xfrm>
        </p:spPr>
      </p:pic>
      <p:sp>
        <p:nvSpPr>
          <p:cNvPr id="10" name="TextBox 9"/>
          <p:cNvSpPr txBox="1"/>
          <p:nvPr/>
        </p:nvSpPr>
        <p:spPr>
          <a:xfrm>
            <a:off x="1752600" y="55626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Decrease in anti-social </a:t>
            </a:r>
            <a:r>
              <a:rPr lang="en-US" dirty="0" err="1" smtClean="0"/>
              <a:t>behaviour</a:t>
            </a:r>
            <a:r>
              <a:rPr lang="en-US" dirty="0" smtClean="0"/>
              <a:t> from 2011 until 2016</a:t>
            </a:r>
          </a:p>
          <a:p>
            <a:r>
              <a:rPr lang="en-US" dirty="0"/>
              <a:t>C</a:t>
            </a:r>
            <a:r>
              <a:rPr lang="en-US" dirty="0" smtClean="0"/>
              <a:t>lear peaks visible usually coinciding with school summer holidays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Visualisation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032" y="5715000"/>
            <a:ext cx="7897368" cy="1066800"/>
          </a:xfrm>
        </p:spPr>
        <p:txBody>
          <a:bodyPr>
            <a:normAutofit fontScale="92500" lnSpcReduction="10000"/>
          </a:bodyPr>
          <a:lstStyle/>
          <a:p>
            <a:pPr marL="88900" indent="-6350">
              <a:buNone/>
            </a:pPr>
            <a:r>
              <a:rPr lang="en-US" sz="2323" dirty="0" smtClean="0"/>
              <a:t>Westminster highest rate 28.7 crimes/100 people, however also borough with most tourists</a:t>
            </a:r>
          </a:p>
          <a:p>
            <a:pPr marL="88900" indent="-6350">
              <a:buNone/>
            </a:pPr>
            <a:r>
              <a:rPr lang="en-US" sz="2323" dirty="0" err="1" smtClean="0"/>
              <a:t>Wandsworth</a:t>
            </a:r>
            <a:r>
              <a:rPr lang="en-US" sz="2323" dirty="0" smtClean="0"/>
              <a:t> lowest rate 9.7 crimes/100 people</a:t>
            </a:r>
          </a:p>
          <a:p>
            <a:pPr marL="88900" indent="-6350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7010400" y="274638"/>
            <a:ext cx="1923288" cy="6857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2016</a:t>
            </a:r>
          </a:p>
          <a:p>
            <a:pPr algn="ctr"/>
            <a:r>
              <a:rPr lang="en-US" dirty="0" smtClean="0"/>
              <a:t>“Inner Boroughs”</a:t>
            </a:r>
            <a:endParaRPr lang="en-US" dirty="0"/>
          </a:p>
        </p:txBody>
      </p:sp>
      <p:pic>
        <p:nvPicPr>
          <p:cNvPr id="5" name="Picture 4" descr="crimetype.nor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7848600" cy="4545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Visualisation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10400" y="274638"/>
            <a:ext cx="1923288" cy="6857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2016</a:t>
            </a:r>
          </a:p>
          <a:p>
            <a:pPr algn="ctr"/>
            <a:r>
              <a:rPr lang="en-US" dirty="0" smtClean="0"/>
              <a:t>“Inner Boroughs”</a:t>
            </a:r>
            <a:endParaRPr lang="en-US" dirty="0"/>
          </a:p>
        </p:txBody>
      </p:sp>
      <p:pic>
        <p:nvPicPr>
          <p:cNvPr id="8" name="Content Placeholder 7" descr="heatmap.month.png"/>
          <p:cNvPicPr>
            <a:picLocks noGrp="1" noChangeAspect="1"/>
          </p:cNvPicPr>
          <p:nvPr>
            <p:ph idx="1"/>
          </p:nvPr>
        </p:nvPicPr>
        <p:blipFill>
          <a:blip r:embed="rId3"/>
          <a:srcRect t="-5232" b="-5232"/>
          <a:stretch>
            <a:fillRect/>
          </a:stretch>
        </p:blipFill>
        <p:spPr>
          <a:xfrm>
            <a:off x="1435608" y="1143000"/>
            <a:ext cx="7498080" cy="4800600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18032" y="5715000"/>
            <a:ext cx="7897368" cy="1066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88900" marR="0" lvl="0" indent="-6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323" dirty="0" err="1" smtClean="0"/>
              <a:t>Heatmaps</a:t>
            </a:r>
            <a:r>
              <a:rPr lang="en-US" sz="2323" dirty="0" smtClean="0"/>
              <a:t> can be used to get an overview of seasonal variation across all crimes. Summer peaks in anti-social </a:t>
            </a:r>
            <a:r>
              <a:rPr lang="en-US" sz="2323" dirty="0" err="1" smtClean="0"/>
              <a:t>behaviour</a:t>
            </a:r>
            <a:r>
              <a:rPr lang="en-US" sz="2323" dirty="0" smtClean="0"/>
              <a:t> clear, but also violent crime and other theft more prevalent</a:t>
            </a:r>
            <a:endParaRPr kumimoji="0" lang="en-US" sz="2323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8900" marR="0" lvl="0" indent="-6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hotspots 1</a:t>
            </a:r>
            <a:endParaRPr lang="en-US" dirty="0"/>
          </a:p>
        </p:txBody>
      </p:sp>
      <p:pic>
        <p:nvPicPr>
          <p:cNvPr id="4" name="Content Placeholder 3" descr="Screen Shot 2017-07-03 at 17.37.1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3062" r="-13062"/>
          <a:stretch>
            <a:fillRect/>
          </a:stretch>
        </p:blipFill>
        <p:spPr>
          <a:xfrm>
            <a:off x="1600200" y="2133600"/>
            <a:ext cx="6946392" cy="4447385"/>
          </a:xfrm>
        </p:spPr>
      </p:pic>
      <p:sp>
        <p:nvSpPr>
          <p:cNvPr id="5" name="TextBox 4"/>
          <p:cNvSpPr txBox="1"/>
          <p:nvPr/>
        </p:nvSpPr>
        <p:spPr>
          <a:xfrm>
            <a:off x="1435609" y="1134070"/>
            <a:ext cx="6946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</a:t>
            </a:r>
            <a:r>
              <a:rPr lang="en-US" b="1" dirty="0" err="1" smtClean="0"/>
              <a:t>KernSmooth</a:t>
            </a:r>
            <a:r>
              <a:rPr lang="en-US" b="1" dirty="0" smtClean="0"/>
              <a:t>, sp</a:t>
            </a:r>
            <a:r>
              <a:rPr lang="en-US" dirty="0" smtClean="0"/>
              <a:t> and </a:t>
            </a:r>
            <a:r>
              <a:rPr lang="en-US" b="1" dirty="0" smtClean="0"/>
              <a:t>Leaflet</a:t>
            </a:r>
            <a:r>
              <a:rPr lang="en-US" dirty="0" smtClean="0"/>
              <a:t> to create Kernel Density Estimation maps for bicycle thefts - high density around </a:t>
            </a:r>
            <a:r>
              <a:rPr lang="en-US" dirty="0" err="1" smtClean="0"/>
              <a:t>Russel</a:t>
            </a:r>
            <a:r>
              <a:rPr lang="en-US" dirty="0" smtClean="0"/>
              <a:t> Square (SOAS, UCL and </a:t>
            </a:r>
            <a:r>
              <a:rPr lang="en-US" dirty="0" err="1" smtClean="0"/>
              <a:t>Birkbeck</a:t>
            </a:r>
            <a:r>
              <a:rPr lang="en-US" dirty="0" smtClean="0"/>
              <a:t> Universities), </a:t>
            </a:r>
            <a:r>
              <a:rPr lang="en-US" dirty="0" err="1" smtClean="0"/>
              <a:t>Shoreditch</a:t>
            </a:r>
            <a:r>
              <a:rPr lang="en-US" dirty="0" smtClean="0"/>
              <a:t> and </a:t>
            </a:r>
            <a:r>
              <a:rPr lang="en-US" dirty="0" err="1" smtClean="0"/>
              <a:t>Dalston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0400" y="274638"/>
            <a:ext cx="1923288" cy="6857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2016</a:t>
            </a:r>
          </a:p>
          <a:p>
            <a:pPr algn="ctr"/>
            <a:r>
              <a:rPr lang="en-US" dirty="0" smtClean="0"/>
              <a:t>“Inner Boroughs”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hotspots 2</a:t>
            </a:r>
            <a:endParaRPr lang="en-US" dirty="0"/>
          </a:p>
        </p:txBody>
      </p:sp>
      <p:pic>
        <p:nvPicPr>
          <p:cNvPr id="4" name="Content Placeholder 5" descr="Screen Shot 2017-06-21 at 22.46.36.png"/>
          <p:cNvPicPr>
            <a:picLocks noGrp="1" noChangeAspect="1"/>
          </p:cNvPicPr>
          <p:nvPr>
            <p:ph idx="1"/>
          </p:nvPr>
        </p:nvPicPr>
        <p:blipFill>
          <a:blip r:embed="rId2"/>
          <a:srcRect l="-889" r="-889"/>
          <a:stretch>
            <a:fillRect/>
          </a:stretch>
        </p:blipFill>
        <p:spPr>
          <a:xfrm>
            <a:off x="1752600" y="2590800"/>
            <a:ext cx="5521899" cy="3535362"/>
          </a:xfrm>
        </p:spPr>
      </p:pic>
      <p:sp>
        <p:nvSpPr>
          <p:cNvPr id="5" name="TextBox 4"/>
          <p:cNvSpPr txBox="1"/>
          <p:nvPr/>
        </p:nvSpPr>
        <p:spPr>
          <a:xfrm>
            <a:off x="1435609" y="1134070"/>
            <a:ext cx="6946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</a:t>
            </a:r>
            <a:r>
              <a:rPr lang="en-US" b="1" dirty="0" err="1" smtClean="0"/>
              <a:t>maptools</a:t>
            </a:r>
            <a:r>
              <a:rPr lang="en-US" b="1" dirty="0" smtClean="0"/>
              <a:t>, </a:t>
            </a:r>
            <a:r>
              <a:rPr lang="en-US" b="1" dirty="0" err="1" smtClean="0"/>
              <a:t>classInt</a:t>
            </a:r>
            <a:r>
              <a:rPr lang="en-US" dirty="0" smtClean="0"/>
              <a:t> and </a:t>
            </a:r>
            <a:r>
              <a:rPr lang="en-US" b="1" dirty="0" smtClean="0"/>
              <a:t>Leaflet</a:t>
            </a:r>
            <a:r>
              <a:rPr lang="en-US" dirty="0" smtClean="0"/>
              <a:t> to create interactive </a:t>
            </a:r>
            <a:r>
              <a:rPr lang="en-US" dirty="0" err="1" smtClean="0"/>
              <a:t>chloropleth</a:t>
            </a:r>
            <a:r>
              <a:rPr lang="en-US" dirty="0" smtClean="0"/>
              <a:t> maps for bicycle thefts – highlights Westminster, </a:t>
            </a:r>
            <a:r>
              <a:rPr lang="en-US" dirty="0" err="1" smtClean="0"/>
              <a:t>Southwark</a:t>
            </a:r>
            <a:r>
              <a:rPr lang="en-US" dirty="0" smtClean="0"/>
              <a:t> and Tower Hamlets as boroughs with highest number of bike thefts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10400" y="274638"/>
            <a:ext cx="1923288" cy="6857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2016</a:t>
            </a:r>
          </a:p>
          <a:p>
            <a:pPr algn="ctr"/>
            <a:r>
              <a:rPr lang="en-US" dirty="0" smtClean="0"/>
              <a:t>“Inner Boroughs”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3049748" y="2512853"/>
            <a:ext cx="2057400" cy="14512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3352801" y="4114799"/>
            <a:ext cx="1451295" cy="1524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creen Shot 2017-07-03 at 18.04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95" y="2209800"/>
            <a:ext cx="2693854" cy="1905000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pattern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Most isolated occurrences </a:t>
            </a:r>
            <a:r>
              <a:rPr lang="en-US" dirty="0" smtClean="0"/>
              <a:t>of burglary tend to occur on the periphery of the inner London boroughs or within the parks.</a:t>
            </a:r>
            <a:r>
              <a:rPr lang="en-US" dirty="0" smtClean="0"/>
              <a:t> </a:t>
            </a:r>
          </a:p>
          <a:p>
            <a:r>
              <a:rPr lang="en-US" dirty="0" smtClean="0"/>
              <a:t>G </a:t>
            </a:r>
            <a:r>
              <a:rPr lang="en-US" dirty="0" smtClean="0"/>
              <a:t>and F </a:t>
            </a:r>
            <a:r>
              <a:rPr lang="en-US" dirty="0" smtClean="0"/>
              <a:t>functions indicate clustering,  confirmed </a:t>
            </a:r>
            <a:r>
              <a:rPr lang="en-US" dirty="0" smtClean="0"/>
              <a:t>by the VMR.</a:t>
            </a:r>
            <a:r>
              <a:rPr lang="en-US" dirty="0" smtClean="0"/>
              <a:t> </a:t>
            </a:r>
          </a:p>
          <a:p>
            <a:r>
              <a:rPr lang="en-US" dirty="0" smtClean="0"/>
              <a:t>Key </a:t>
            </a:r>
            <a:r>
              <a:rPr lang="en-US" dirty="0" smtClean="0"/>
              <a:t>constraint of the dataset used is the lack of unique geographic location resulting in more than half the records being discounted from the analysis as they are non-unique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 smtClean="0"/>
              <a:t>The P value found using the </a:t>
            </a:r>
            <a:r>
              <a:rPr lang="en-US" dirty="0" err="1" smtClean="0"/>
              <a:t>Kolmogorov</a:t>
            </a:r>
            <a:r>
              <a:rPr lang="en-US" dirty="0" smtClean="0"/>
              <a:t>-Smirnov test is very small (2.2e-16)</a:t>
            </a:r>
            <a:r>
              <a:rPr lang="en-US" dirty="0" smtClean="0"/>
              <a:t> - the </a:t>
            </a:r>
            <a:r>
              <a:rPr lang="en-US" dirty="0" smtClean="0"/>
              <a:t>null hypothesis of a continuous distribution</a:t>
            </a:r>
            <a:r>
              <a:rPr lang="en-US" dirty="0" smtClean="0"/>
              <a:t> can be </a:t>
            </a:r>
            <a:r>
              <a:rPr lang="en-US" dirty="0" smtClean="0"/>
              <a:t>rejected.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010400" y="228600"/>
            <a:ext cx="1923288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2016</a:t>
            </a:r>
          </a:p>
          <a:p>
            <a:pPr algn="ctr"/>
            <a:r>
              <a:rPr lang="en-US" dirty="0" smtClean="0"/>
              <a:t>“Inner Boroughs</a:t>
            </a:r>
            <a:r>
              <a:rPr lang="en-US" dirty="0" smtClean="0"/>
              <a:t>”</a:t>
            </a:r>
          </a:p>
          <a:p>
            <a:pPr algn="ctr"/>
            <a:r>
              <a:rPr lang="en-US" dirty="0" smtClean="0"/>
              <a:t>Burglary </a:t>
            </a:r>
          </a:p>
          <a:p>
            <a:pPr algn="ctr"/>
            <a:r>
              <a:rPr lang="en-US" dirty="0" smtClean="0"/>
              <a:t>November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Crime rates have been dropping consistently from 2011, with a high decrease between 2012 and 2013 noted. However, certain crimes have shown an increase over that time e.g. violent crime. </a:t>
            </a:r>
          </a:p>
          <a:p>
            <a:endParaRPr lang="en-US" dirty="0" smtClean="0"/>
          </a:p>
          <a:p>
            <a:r>
              <a:rPr lang="en-US" dirty="0" smtClean="0"/>
              <a:t>Seasonal patterns in crime present</a:t>
            </a:r>
          </a:p>
          <a:p>
            <a:pPr lvl="1"/>
            <a:r>
              <a:rPr lang="en-US" sz="2353" dirty="0" smtClean="0"/>
              <a:t>Peaks of anti-social </a:t>
            </a:r>
            <a:r>
              <a:rPr lang="en-US" sz="2353" dirty="0" err="1" smtClean="0"/>
              <a:t>behaviour</a:t>
            </a:r>
            <a:r>
              <a:rPr lang="en-US" sz="2353" dirty="0" smtClean="0"/>
              <a:t> correlating to the highest temperature peaks in the summer </a:t>
            </a:r>
          </a:p>
          <a:p>
            <a:pPr lvl="1"/>
            <a:r>
              <a:rPr lang="en-US" sz="2353" dirty="0" smtClean="0"/>
              <a:t>Bicycle theft cyclical with peaks in the summer and troughs in the winter, against a background of fairly constant thefts </a:t>
            </a:r>
          </a:p>
          <a:p>
            <a:pPr lvl="1"/>
            <a:r>
              <a:rPr lang="en-US" sz="2353" dirty="0" smtClean="0"/>
              <a:t>Burglary broadly decreasing since 2012 but peak  often visible in the run up to Christmas followed by a sharp</a:t>
            </a:r>
            <a:r>
              <a:rPr lang="en-US" sz="2353" dirty="0" smtClean="0"/>
              <a:t> New Year drop.</a:t>
            </a:r>
            <a:endParaRPr lang="en-US" sz="2353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KDE is a valuable method for </a:t>
            </a:r>
            <a:r>
              <a:rPr lang="en-US" dirty="0" err="1" smtClean="0"/>
              <a:t>visualising</a:t>
            </a:r>
            <a:r>
              <a:rPr lang="en-US" dirty="0" smtClean="0"/>
              <a:t> the density of crimes when displaying a very large dataset</a:t>
            </a:r>
          </a:p>
          <a:p>
            <a:r>
              <a:rPr lang="en-US" dirty="0" smtClean="0"/>
              <a:t>Particular due to the location </a:t>
            </a:r>
            <a:r>
              <a:rPr lang="en-US" dirty="0" err="1" smtClean="0"/>
              <a:t>anonymisation</a:t>
            </a:r>
            <a:r>
              <a:rPr lang="en-US" dirty="0" smtClean="0"/>
              <a:t> meaning many crime observations</a:t>
            </a:r>
            <a:r>
              <a:rPr lang="en-US" dirty="0" smtClean="0"/>
              <a:t> overlie</a:t>
            </a:r>
          </a:p>
          <a:p>
            <a:r>
              <a:rPr lang="en-US" dirty="0" err="1" smtClean="0"/>
              <a:t>Russel</a:t>
            </a:r>
            <a:r>
              <a:rPr lang="en-US" dirty="0" smtClean="0"/>
              <a:t> Square and </a:t>
            </a:r>
            <a:r>
              <a:rPr lang="en-US" dirty="0" err="1" smtClean="0"/>
              <a:t>Shoreditch</a:t>
            </a:r>
            <a:r>
              <a:rPr lang="en-US" dirty="0" smtClean="0"/>
              <a:t> were identified as bicycle theft hotspots, with </a:t>
            </a:r>
            <a:r>
              <a:rPr lang="en-US" dirty="0" err="1" smtClean="0"/>
              <a:t>Soho</a:t>
            </a:r>
            <a:r>
              <a:rPr lang="en-US" dirty="0" smtClean="0"/>
              <a:t> and </a:t>
            </a:r>
            <a:r>
              <a:rPr lang="en-US" dirty="0" err="1" smtClean="0"/>
              <a:t>Fitzrovia</a:t>
            </a:r>
            <a:r>
              <a:rPr lang="en-US" dirty="0" smtClean="0"/>
              <a:t> as burglary hotspots, and Covent Garden and </a:t>
            </a:r>
            <a:r>
              <a:rPr lang="en-US" dirty="0" err="1" smtClean="0"/>
              <a:t>Soho</a:t>
            </a:r>
            <a:r>
              <a:rPr lang="en-US" dirty="0" smtClean="0"/>
              <a:t> for theft from the person.</a:t>
            </a:r>
          </a:p>
          <a:p>
            <a:r>
              <a:rPr lang="en-US" dirty="0" smtClean="0"/>
              <a:t>Westminster, with one of the lowest populations, displays the largest number of crimes at 28.7 per 100 people.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Metropolitan Police operate across 32 boroughs and aim to make London the ‘safest global city’</a:t>
            </a:r>
          </a:p>
          <a:p>
            <a:r>
              <a:rPr lang="en-US" dirty="0" smtClean="0"/>
              <a:t>No accessible method allowing residents and tourists to check for crime hotspots</a:t>
            </a:r>
          </a:p>
          <a:p>
            <a:r>
              <a:rPr lang="en-US" dirty="0" smtClean="0"/>
              <a:t>Allow for informed decisions and encourage preventative action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1</a:t>
            </a:r>
            <a:r>
              <a:rPr lang="en-US" dirty="0" smtClean="0"/>
              <a:t>.</a:t>
            </a:r>
            <a:r>
              <a:rPr lang="en-US" dirty="0" smtClean="0"/>
              <a:t> Making the </a:t>
            </a:r>
            <a:r>
              <a:rPr lang="en-US" dirty="0" smtClean="0"/>
              <a:t>Shiny App publicly available could encourage </a:t>
            </a:r>
            <a:r>
              <a:rPr lang="en-US" dirty="0" smtClean="0"/>
              <a:t>both residents and tourists to check crime hotspots. This would support </a:t>
            </a:r>
            <a:r>
              <a:rPr lang="en-US" dirty="0" smtClean="0"/>
              <a:t>the </a:t>
            </a:r>
            <a:r>
              <a:rPr lang="en-US" dirty="0" err="1" smtClean="0"/>
              <a:t>Met’s</a:t>
            </a:r>
            <a:r>
              <a:rPr lang="en-US" dirty="0" smtClean="0"/>
              <a:t> </a:t>
            </a:r>
            <a:r>
              <a:rPr lang="en-US" dirty="0" smtClean="0"/>
              <a:t>aim of making London the safest global city and puts data directly into the hands of the general public, allowing them to take informed decisions.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2. For tourists, always be on high alert for pickpockets when visiting tourist attractions in Westminster, especially the areas around </a:t>
            </a:r>
            <a:r>
              <a:rPr lang="en-US" dirty="0" err="1" smtClean="0"/>
              <a:t>Soho</a:t>
            </a:r>
            <a:r>
              <a:rPr lang="en-US" dirty="0" smtClean="0"/>
              <a:t> and Covent Garden, and when visiting </a:t>
            </a:r>
            <a:r>
              <a:rPr lang="en-US" dirty="0" err="1" smtClean="0"/>
              <a:t>Shoreditch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3. For local residents, be extra cautious and vigilant if locking your bike up in the area around the universities in Russell Square or </a:t>
            </a:r>
            <a:r>
              <a:rPr lang="en-US" dirty="0" err="1" smtClean="0"/>
              <a:t>Shoreditch</a:t>
            </a:r>
            <a:r>
              <a:rPr lang="en-US" dirty="0" smtClean="0"/>
              <a:t> and for the 'safest' inner London borough move to </a:t>
            </a:r>
            <a:r>
              <a:rPr lang="en-US" dirty="0" err="1" smtClean="0"/>
              <a:t>Wandsworth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potential feature which could be added to the KDE maps would be location services so user could identify current position automatically and return a risk rating from 1 to 5 for example.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Chloropleth</a:t>
            </a:r>
            <a:r>
              <a:rPr lang="en-US" dirty="0" smtClean="0"/>
              <a:t> maps should be adjusted to display data </a:t>
            </a:r>
            <a:r>
              <a:rPr lang="en-US" dirty="0" err="1" smtClean="0"/>
              <a:t>normalised</a:t>
            </a:r>
            <a:r>
              <a:rPr lang="en-US" dirty="0" smtClean="0"/>
              <a:t> by population, so the effect of population is removed from the records.</a:t>
            </a:r>
          </a:p>
          <a:p>
            <a:endParaRPr lang="en-US" dirty="0" smtClean="0"/>
          </a:p>
          <a:p>
            <a:r>
              <a:rPr lang="en-US" dirty="0" smtClean="0"/>
              <a:t>Ideally, the dataset would include the </a:t>
            </a:r>
            <a:r>
              <a:rPr lang="en-US" dirty="0" smtClean="0"/>
              <a:t>day and time </a:t>
            </a:r>
            <a:r>
              <a:rPr lang="en-US" dirty="0" smtClean="0"/>
              <a:t>of </a:t>
            </a:r>
            <a:r>
              <a:rPr lang="en-US" dirty="0" smtClean="0"/>
              <a:t>the month, plus </a:t>
            </a:r>
            <a:r>
              <a:rPr lang="en-US" dirty="0" smtClean="0"/>
              <a:t>the specific location, as made available within crime datasets in other cities.</a:t>
            </a:r>
            <a:r>
              <a:rPr lang="en-US" dirty="0" smtClean="0"/>
              <a:t>  Additional </a:t>
            </a:r>
            <a:r>
              <a:rPr lang="en-US" dirty="0" smtClean="0"/>
              <a:t>granularity would widen the scope </a:t>
            </a:r>
            <a:r>
              <a:rPr lang="en-US" dirty="0" smtClean="0"/>
              <a:t>for predictive </a:t>
            </a:r>
            <a:r>
              <a:rPr lang="en-US" dirty="0" smtClean="0"/>
              <a:t>machine learning methods</a:t>
            </a:r>
            <a:r>
              <a:rPr lang="en-US" dirty="0" smtClean="0"/>
              <a:t> to </a:t>
            </a:r>
            <a:r>
              <a:rPr lang="en-US" dirty="0" smtClean="0"/>
              <a:t>be used.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Investigate temporal and geographical patterns of street crime occurrences</a:t>
            </a:r>
          </a:p>
          <a:p>
            <a:pPr lvl="1"/>
            <a:r>
              <a:rPr lang="en-US" dirty="0" smtClean="0"/>
              <a:t>Annual variations</a:t>
            </a:r>
          </a:p>
          <a:p>
            <a:pPr lvl="1"/>
            <a:r>
              <a:rPr lang="en-US" dirty="0" smtClean="0"/>
              <a:t>Seasonal variations</a:t>
            </a:r>
          </a:p>
          <a:p>
            <a:pPr lvl="1"/>
            <a:r>
              <a:rPr lang="en-US" dirty="0" smtClean="0"/>
              <a:t>Identify crime hot spots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visualisation</a:t>
            </a:r>
            <a:r>
              <a:rPr lang="en-US" dirty="0" smtClean="0"/>
              <a:t> allowing identification of risk level for specific crimes</a:t>
            </a:r>
          </a:p>
          <a:p>
            <a:r>
              <a:rPr lang="en-US" dirty="0" smtClean="0"/>
              <a:t>Can a model be built to predict the expected number of crimes in a borough?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Street level crime for London is available from </a:t>
            </a:r>
            <a:r>
              <a:rPr lang="en-US" dirty="0" err="1" smtClean="0"/>
              <a:t>data.police.uk</a:t>
            </a:r>
            <a:endParaRPr lang="en-US" dirty="0" smtClean="0"/>
          </a:p>
          <a:p>
            <a:r>
              <a:rPr lang="en-US" dirty="0" smtClean="0"/>
              <a:t>Reported monthly and available from Dec 2010 to Mar 2017</a:t>
            </a:r>
          </a:p>
          <a:p>
            <a:r>
              <a:rPr lang="en-US" dirty="0" smtClean="0"/>
              <a:t>Associated API implemented as standard JSON web service:</a:t>
            </a:r>
          </a:p>
          <a:p>
            <a:pPr>
              <a:buNone/>
            </a:pPr>
            <a:r>
              <a:rPr lang="en-US" sz="2400" dirty="0" smtClean="0"/>
              <a:t>	</a:t>
            </a:r>
            <a:r>
              <a:rPr lang="en-US" sz="2400" dirty="0" err="1" smtClean="0"/>
              <a:t>https://data.police.uk/api/crimes-street/all-crime?poly</a:t>
            </a:r>
            <a:r>
              <a:rPr lang="en-US" sz="2400" dirty="0" smtClean="0"/>
              <a:t>=52.268,0.543:52.794,0.238:52.130,0.478&amp;date=2013-01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Geographic and temporal extents</a:t>
            </a:r>
            <a:endParaRPr lang="en-US" dirty="0"/>
          </a:p>
        </p:txBody>
      </p:sp>
      <p:pic>
        <p:nvPicPr>
          <p:cNvPr id="4" name="Content Placeholder 3" descr="Screen Shot 2017-07-03 at 10.19.01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700" r="-1700"/>
          <a:stretch>
            <a:fillRect/>
          </a:stretch>
        </p:blipFill>
        <p:spPr>
          <a:xfrm>
            <a:off x="1645920" y="1417638"/>
            <a:ext cx="7498080" cy="4800600"/>
          </a:xfrm>
          <a:noFill/>
        </p:spPr>
      </p:pic>
      <p:sp>
        <p:nvSpPr>
          <p:cNvPr id="5" name="TextBox 4"/>
          <p:cNvSpPr txBox="1"/>
          <p:nvPr/>
        </p:nvSpPr>
        <p:spPr>
          <a:xfrm>
            <a:off x="6705600" y="190500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12 “inner” London boroughs for 2016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590800" y="3352800"/>
            <a:ext cx="1828800" cy="9906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2011-2017</a:t>
            </a:r>
            <a:endParaRPr lang="en-US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038600" y="3368040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1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6324600" y="1981200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are stored at a crime incident level i.e. one observation for each incident with unique identifier</a:t>
            </a:r>
          </a:p>
          <a:p>
            <a:pPr lvl="1"/>
            <a:r>
              <a:rPr lang="en-US" dirty="0" smtClean="0"/>
              <a:t>Almost 500,000 observations for central London polygon for full time period</a:t>
            </a:r>
          </a:p>
          <a:p>
            <a:r>
              <a:rPr lang="en-US" dirty="0" smtClean="0"/>
              <a:t>11 variables returned by API – 4 are of primary interest: category, month, longitude, latitude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Anonymisation</a:t>
            </a:r>
            <a:r>
              <a:rPr lang="en-US" dirty="0" smtClean="0"/>
              <a:t> – no day/time provided and no specific location to protect victim confidentiality</a:t>
            </a:r>
          </a:p>
          <a:p>
            <a:r>
              <a:rPr lang="en-US" dirty="0" smtClean="0"/>
              <a:t>Integration with other datasets – using initial polygon returned dataset over arbitrary area, not at borough level</a:t>
            </a:r>
          </a:p>
          <a:p>
            <a:r>
              <a:rPr lang="en-US" dirty="0" smtClean="0"/>
              <a:t>City of London not included in dataset as not policed by the Met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Loaded </a:t>
            </a:r>
            <a:r>
              <a:rPr lang="en-US" sz="2800" b="1" dirty="0" err="1" smtClean="0"/>
              <a:t>dplyr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tidyr</a:t>
            </a:r>
            <a:r>
              <a:rPr lang="en-US" sz="2800" b="1" dirty="0" smtClean="0"/>
              <a:t> </a:t>
            </a:r>
            <a:r>
              <a:rPr lang="en-US" sz="2800" dirty="0" smtClean="0"/>
              <a:t>and </a:t>
            </a:r>
            <a:r>
              <a:rPr lang="en-US" sz="2800" b="1" dirty="0" err="1" smtClean="0"/>
              <a:t>readr</a:t>
            </a:r>
            <a:endParaRPr lang="en-US" sz="2800" b="1" dirty="0" smtClean="0"/>
          </a:p>
          <a:p>
            <a:r>
              <a:rPr lang="en-US" sz="2800" dirty="0" smtClean="0"/>
              <a:t>Removed variables with no useful civilian data using </a:t>
            </a:r>
            <a:r>
              <a:rPr lang="en-US" sz="2800" i="1" dirty="0" smtClean="0"/>
              <a:t>select()</a:t>
            </a:r>
          </a:p>
          <a:p>
            <a:r>
              <a:rPr lang="en-US" sz="2800" i="1" dirty="0" smtClean="0"/>
              <a:t>Rename() </a:t>
            </a:r>
            <a:r>
              <a:rPr lang="en-US" sz="2800" dirty="0" smtClean="0"/>
              <a:t>category as </a:t>
            </a:r>
            <a:r>
              <a:rPr lang="en-US" sz="2800" dirty="0" err="1" smtClean="0"/>
              <a:t>crime_type</a:t>
            </a:r>
            <a:r>
              <a:rPr lang="en-US" sz="2800" dirty="0" smtClean="0"/>
              <a:t> and </a:t>
            </a:r>
            <a:r>
              <a:rPr lang="en-US" sz="2800" dirty="0" err="1" smtClean="0"/>
              <a:t>location_type</a:t>
            </a:r>
            <a:r>
              <a:rPr lang="en-US" sz="2800" dirty="0" smtClean="0"/>
              <a:t> as service</a:t>
            </a:r>
          </a:p>
          <a:p>
            <a:r>
              <a:rPr lang="en-US" sz="2800" dirty="0" smtClean="0"/>
              <a:t>Set category and </a:t>
            </a:r>
            <a:r>
              <a:rPr lang="en-US" sz="2800" dirty="0" err="1" smtClean="0"/>
              <a:t>location_type</a:t>
            </a:r>
            <a:r>
              <a:rPr lang="en-US" sz="2800" dirty="0" smtClean="0"/>
              <a:t> to factor variables using </a:t>
            </a:r>
            <a:r>
              <a:rPr lang="en-US" sz="2800" i="1" dirty="0" err="1" smtClean="0"/>
              <a:t>as.factor</a:t>
            </a:r>
            <a:r>
              <a:rPr lang="en-US" sz="2800" i="1" dirty="0" smtClean="0"/>
              <a:t>()</a:t>
            </a:r>
          </a:p>
          <a:p>
            <a:r>
              <a:rPr lang="en-US" sz="2800" dirty="0" smtClean="0"/>
              <a:t>Check for missing values using </a:t>
            </a:r>
            <a:r>
              <a:rPr lang="en-US" sz="2800" i="1" dirty="0" err="1" smtClean="0"/>
              <a:t>is.na</a:t>
            </a:r>
            <a:r>
              <a:rPr lang="en-US" sz="2800" i="1" dirty="0" smtClean="0"/>
              <a:t>()</a:t>
            </a:r>
          </a:p>
          <a:p>
            <a:r>
              <a:rPr lang="en-US" sz="2800" b="1" dirty="0" err="1" smtClean="0"/>
              <a:t>Lubridate</a:t>
            </a:r>
            <a:r>
              <a:rPr lang="en-US" sz="2800" b="1" dirty="0" smtClean="0"/>
              <a:t> </a:t>
            </a:r>
            <a:r>
              <a:rPr lang="en-US" sz="2800" dirty="0" smtClean="0"/>
              <a:t>package used to set </a:t>
            </a:r>
            <a:r>
              <a:rPr lang="en-US" sz="2800" i="1" dirty="0" smtClean="0"/>
              <a:t>month() </a:t>
            </a:r>
            <a:r>
              <a:rPr lang="en-US" sz="2800" dirty="0" smtClean="0"/>
              <a:t>and </a:t>
            </a:r>
            <a:r>
              <a:rPr lang="en-US" sz="2800" i="1" dirty="0" smtClean="0"/>
              <a:t>year() </a:t>
            </a:r>
            <a:r>
              <a:rPr lang="en-US" sz="2800" dirty="0" smtClean="0"/>
              <a:t>as separate variables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Create additional data frames for analysis using </a:t>
            </a:r>
            <a:r>
              <a:rPr lang="en-US" sz="2800" i="1" dirty="0" smtClean="0"/>
              <a:t>mutate(), </a:t>
            </a:r>
            <a:r>
              <a:rPr lang="en-US" sz="2800" i="1" dirty="0" err="1" smtClean="0"/>
              <a:t>case_when</a:t>
            </a:r>
            <a:r>
              <a:rPr lang="en-US" sz="2800" i="1" dirty="0" smtClean="0"/>
              <a:t>(), </a:t>
            </a:r>
            <a:r>
              <a:rPr lang="en-US" sz="2800" i="1" dirty="0" err="1" smtClean="0"/>
              <a:t>group_by</a:t>
            </a:r>
            <a:r>
              <a:rPr lang="en-US" sz="2800" i="1" dirty="0" smtClean="0"/>
              <a:t>(), summarize() </a:t>
            </a:r>
          </a:p>
          <a:p>
            <a:pPr lvl="1"/>
            <a:r>
              <a:rPr lang="en-US" dirty="0" smtClean="0"/>
              <a:t>Monthly crime</a:t>
            </a:r>
          </a:p>
          <a:p>
            <a:pPr lvl="1"/>
            <a:r>
              <a:rPr lang="en-US" dirty="0" smtClean="0"/>
              <a:t>Annual crime </a:t>
            </a:r>
          </a:p>
          <a:p>
            <a:pPr lvl="1"/>
            <a:r>
              <a:rPr lang="en-US" dirty="0" smtClean="0"/>
              <a:t>Abbreviation of </a:t>
            </a:r>
            <a:r>
              <a:rPr lang="en-US" dirty="0" err="1" smtClean="0"/>
              <a:t>crime_type</a:t>
            </a:r>
            <a:r>
              <a:rPr lang="en-US" dirty="0" smtClean="0"/>
              <a:t> for clearer </a:t>
            </a:r>
            <a:r>
              <a:rPr lang="en-US" dirty="0" err="1" smtClean="0"/>
              <a:t>visualisation</a:t>
            </a:r>
            <a:r>
              <a:rPr lang="en-US" dirty="0" smtClean="0"/>
              <a:t> </a:t>
            </a:r>
            <a:r>
              <a:rPr lang="en-US" dirty="0" err="1" smtClean="0"/>
              <a:t>e.g</a:t>
            </a:r>
            <a:r>
              <a:rPr lang="en-US" dirty="0" smtClean="0"/>
              <a:t> Anti-social </a:t>
            </a:r>
            <a:r>
              <a:rPr lang="en-US" dirty="0" err="1" smtClean="0"/>
              <a:t>behaviour</a:t>
            </a:r>
            <a:r>
              <a:rPr lang="en-US" dirty="0" smtClean="0"/>
              <a:t> = ASB</a:t>
            </a:r>
          </a:p>
          <a:p>
            <a:pPr lvl="1"/>
            <a:r>
              <a:rPr lang="en-US" dirty="0" smtClean="0"/>
              <a:t>Seasonal crime – addition of ‘season’ variable</a:t>
            </a:r>
          </a:p>
          <a:p>
            <a:r>
              <a:rPr lang="en-US" sz="2800" dirty="0" smtClean="0"/>
              <a:t>Load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rgdal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rgeos</a:t>
            </a:r>
            <a:r>
              <a:rPr lang="en-US" sz="2800" b="1" dirty="0" smtClean="0"/>
              <a:t> </a:t>
            </a:r>
            <a:r>
              <a:rPr lang="en-US" sz="2800" dirty="0" smtClean="0"/>
              <a:t>and </a:t>
            </a:r>
            <a:r>
              <a:rPr lang="en-US" sz="2800" b="1" dirty="0" smtClean="0"/>
              <a:t>sp</a:t>
            </a:r>
            <a:r>
              <a:rPr lang="en-US" sz="2800" dirty="0" smtClean="0"/>
              <a:t>. Filter borough </a:t>
            </a:r>
            <a:r>
              <a:rPr lang="en-US" sz="2800" dirty="0" err="1" smtClean="0"/>
              <a:t>shapefile</a:t>
            </a:r>
            <a:r>
              <a:rPr lang="en-US" sz="2800" dirty="0" smtClean="0"/>
              <a:t> using </a:t>
            </a:r>
            <a:r>
              <a:rPr lang="en-US" sz="2800" i="1" dirty="0" smtClean="0"/>
              <a:t>subset() and c</a:t>
            </a:r>
            <a:r>
              <a:rPr lang="en-US" sz="2800" dirty="0" smtClean="0"/>
              <a:t>onvert 2016 data to spatial points </a:t>
            </a:r>
            <a:r>
              <a:rPr lang="en-US" sz="2800" dirty="0" err="1" smtClean="0"/>
              <a:t>dataframe</a:t>
            </a:r>
            <a:r>
              <a:rPr lang="en-US" sz="2800" dirty="0" smtClean="0"/>
              <a:t>, remove all crimes outside of 12 boroughs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592</TotalTime>
  <Words>1197</Words>
  <Application>Microsoft Macintosh PowerPoint</Application>
  <PresentationFormat>On-screen Show (4:3)</PresentationFormat>
  <Paragraphs>118</Paragraphs>
  <Slides>21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Solstice</vt:lpstr>
      <vt:lpstr>Temporal and Spatial Analyses of Street Crime in Inner London </vt:lpstr>
      <vt:lpstr>Problem Definition</vt:lpstr>
      <vt:lpstr>Project Aims</vt:lpstr>
      <vt:lpstr>Data Extraction</vt:lpstr>
      <vt:lpstr>Geographic and temporal extents</vt:lpstr>
      <vt:lpstr>Data Exploration</vt:lpstr>
      <vt:lpstr>Data Limitations</vt:lpstr>
      <vt:lpstr>Data Wrangling 1</vt:lpstr>
      <vt:lpstr>Data Wrangling 2</vt:lpstr>
      <vt:lpstr>Data Visualisation 1: geom_col()</vt:lpstr>
      <vt:lpstr>Data Visualisation 2: geom_area()</vt:lpstr>
      <vt:lpstr>Data Visualisation 3: geom_line()</vt:lpstr>
      <vt:lpstr>Data Visualisation 4</vt:lpstr>
      <vt:lpstr>Data Visualisation 4</vt:lpstr>
      <vt:lpstr>Crime hotspots 1</vt:lpstr>
      <vt:lpstr>Crime hotspots 2</vt:lpstr>
      <vt:lpstr>Point pattern analysis</vt:lpstr>
      <vt:lpstr>Conclusions 1</vt:lpstr>
      <vt:lpstr>Conclusions 2</vt:lpstr>
      <vt:lpstr>Recommendations</vt:lpstr>
      <vt:lpstr>Further Work</vt:lpstr>
    </vt:vector>
  </TitlesOfParts>
  <Company>Oxford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 Street Crime Analyses 2011-2017</dc:title>
  <dc:creator>Blae Quayle</dc:creator>
  <cp:lastModifiedBy>Blae Quayle</cp:lastModifiedBy>
  <cp:revision>5</cp:revision>
  <dcterms:created xsi:type="dcterms:W3CDTF">2017-07-20T13:06:04Z</dcterms:created>
  <dcterms:modified xsi:type="dcterms:W3CDTF">2017-07-20T13:22:38Z</dcterms:modified>
</cp:coreProperties>
</file>